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60" r:id="rId2"/>
    <p:sldId id="261" r:id="rId3"/>
    <p:sldId id="323" r:id="rId4"/>
    <p:sldId id="304" r:id="rId5"/>
    <p:sldId id="305" r:id="rId6"/>
    <p:sldId id="264" r:id="rId7"/>
    <p:sldId id="265" r:id="rId8"/>
    <p:sldId id="324" r:id="rId9"/>
    <p:sldId id="325" r:id="rId10"/>
    <p:sldId id="328" r:id="rId11"/>
    <p:sldId id="326" r:id="rId12"/>
    <p:sldId id="327" r:id="rId13"/>
    <p:sldId id="329" r:id="rId14"/>
    <p:sldId id="330" r:id="rId15"/>
    <p:sldId id="333" r:id="rId16"/>
    <p:sldId id="331" r:id="rId17"/>
    <p:sldId id="332" r:id="rId18"/>
    <p:sldId id="335" r:id="rId19"/>
    <p:sldId id="334" r:id="rId20"/>
    <p:sldId id="336" r:id="rId21"/>
    <p:sldId id="337" r:id="rId22"/>
    <p:sldId id="338" r:id="rId23"/>
    <p:sldId id="339" r:id="rId24"/>
    <p:sldId id="262" r:id="rId25"/>
    <p:sldId id="263" r:id="rId26"/>
    <p:sldId id="303" r:id="rId27"/>
    <p:sldId id="266" r:id="rId28"/>
    <p:sldId id="269" r:id="rId29"/>
    <p:sldId id="322" r:id="rId30"/>
    <p:sldId id="271" r:id="rId31"/>
    <p:sldId id="299" r:id="rId32"/>
    <p:sldId id="300" r:id="rId33"/>
    <p:sldId id="272" r:id="rId34"/>
    <p:sldId id="273" r:id="rId35"/>
    <p:sldId id="274" r:id="rId36"/>
    <p:sldId id="321" r:id="rId37"/>
    <p:sldId id="275" r:id="rId38"/>
    <p:sldId id="279" r:id="rId39"/>
    <p:sldId id="313" r:id="rId40"/>
    <p:sldId id="280" r:id="rId41"/>
    <p:sldId id="291" r:id="rId42"/>
    <p:sldId id="306" r:id="rId43"/>
    <p:sldId id="314" r:id="rId44"/>
    <p:sldId id="307" r:id="rId45"/>
    <p:sldId id="308" r:id="rId46"/>
    <p:sldId id="309" r:id="rId47"/>
    <p:sldId id="310" r:id="rId48"/>
    <p:sldId id="311" r:id="rId49"/>
    <p:sldId id="312" r:id="rId50"/>
    <p:sldId id="30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 autoAdjust="0"/>
    <p:restoredTop sz="72993"/>
  </p:normalViewPr>
  <p:slideViewPr>
    <p:cSldViewPr snapToGrid="0">
      <p:cViewPr varScale="1">
        <p:scale>
          <a:sx n="91" d="100"/>
          <a:sy n="91" d="100"/>
        </p:scale>
        <p:origin x="160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32065-D077-4E32-86B1-106B8E0B2C9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FC48A-A97A-465E-941E-13E0956BF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1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5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Operand = Destination </a:t>
            </a:r>
          </a:p>
          <a:p>
            <a:r>
              <a:rPr lang="en-US" dirty="0"/>
              <a:t>Second operand =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IntelX80 instruction has two operands: the first is the destination and the second specifies the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C48A-A97A-465E-941E-13E0956BF5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D96232-963D-4812-BC90-83060DB007AB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353" y="2160494"/>
            <a:ext cx="7597588" cy="1662206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UND POWERPOINT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352" y="4014114"/>
            <a:ext cx="5876365" cy="4503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for </a:t>
            </a:r>
            <a:r>
              <a:rPr lang="en-US" dirty="0" err="1"/>
              <a:t>powerpoint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84" y="5565077"/>
            <a:ext cx="5931832" cy="10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757082"/>
          </a:xfrm>
          <a:prstGeom prst="rect">
            <a:avLst/>
          </a:prstGeom>
          <a:solidFill>
            <a:srgbClr val="009A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6454"/>
            <a:ext cx="7886700" cy="4222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60" y="6304586"/>
            <a:ext cx="2424290" cy="4259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319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0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4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4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947A-B0F1-4856-8620-313D6908E2D5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780-AD28-42C9-8C39-35D321084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352" y="4014114"/>
            <a:ext cx="5876365" cy="98625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580"/>
              </a:spcBef>
              <a:defRPr/>
            </a:pPr>
            <a:r>
              <a:rPr lang="en-US" b="1" dirty="0"/>
              <a:t>UND School of  Electrical Engineering and Computer Science</a:t>
            </a:r>
          </a:p>
          <a:p>
            <a:pPr>
              <a:spcBef>
                <a:spcPts val="580"/>
              </a:spcBef>
              <a:defRPr/>
            </a:pPr>
            <a:r>
              <a:rPr lang="en-US" b="1" dirty="0"/>
              <a:t>Department of Computer Science</a:t>
            </a:r>
          </a:p>
          <a:p>
            <a:pPr>
              <a:spcBef>
                <a:spcPts val="580"/>
              </a:spcBef>
              <a:defRPr/>
            </a:pPr>
            <a:endParaRPr lang="en-US" b="1" dirty="0"/>
          </a:p>
          <a:p>
            <a:pPr>
              <a:spcBef>
                <a:spcPts val="580"/>
              </a:spcBef>
              <a:defRPr/>
            </a:pPr>
            <a:r>
              <a:rPr lang="en-US" b="1" dirty="0"/>
              <a:t>Dr. </a:t>
            </a:r>
            <a:r>
              <a:rPr lang="en-US" b="1"/>
              <a:t>Hassan Reza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F4E2E06-605B-4A85-963E-7490A5BA43F0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1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050" y="2256182"/>
            <a:ext cx="82296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altLang="en-US" dirty="0"/>
              <a:t>Csci465:  Principals of Translations</a:t>
            </a:r>
            <a:br>
              <a:rPr lang="en-US" altLang="en-US" dirty="0"/>
            </a:br>
            <a:r>
              <a:rPr lang="en-US" altLang="en-US" dirty="0"/>
              <a:t>Chapter 8: Code Generation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185694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F665-023D-8740-9B46-12D8C1D4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3145B5-AFE9-5F4F-9DC2-C03E3EB2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021985"/>
            <a:ext cx="7361799" cy="38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7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DCC6-86A3-3E43-90CA-C906D11B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Order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8229C0-FC5A-E54D-9165-834ED556F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03" y="1837249"/>
            <a:ext cx="8458982" cy="38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51E0-8D5B-F341-B9E0-3032B163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Machine Instructions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379C8E-BC5D-2549-B809-86C17B222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818" y="1987550"/>
            <a:ext cx="8088532" cy="41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D2B-3651-EC4A-BA4C-7379F7E1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Target Machine: Addressing Modes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DBE2D1-B9DC-7843-A75A-7E3D0F2B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938069"/>
            <a:ext cx="8022981" cy="41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88C0-97DC-E14C-A83E-EED0574B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Cost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E90F4-C416-534C-B42E-277DDB96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68C7C-4EA5-8B41-B427-BB086E67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956454"/>
            <a:ext cx="7886699" cy="43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4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3EAC-AD72-AF48-9565-CCD8F250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of machine codes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029A31-286F-1A4B-8591-EDEBAEEA2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73" y="1968500"/>
            <a:ext cx="8261058" cy="42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9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921F-0133-3B4C-948E-1F9EFC0B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code for handling the 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3C2C37-F934-694A-81B6-70FEC124B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87" y="2145957"/>
            <a:ext cx="8567225" cy="40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4682-6C1A-6E40-AE59-F5F1CFF7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2E5323-E3C6-0449-AB31-FB5E25BD0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5" y="1885071"/>
            <a:ext cx="8243668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3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F6DC-C603-CA43-829B-91BDDA87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365126"/>
            <a:ext cx="8665697" cy="1325563"/>
          </a:xfrm>
        </p:spPr>
        <p:txBody>
          <a:bodyPr/>
          <a:lstStyle/>
          <a:p>
            <a:r>
              <a:rPr lang="en-US" dirty="0"/>
              <a:t>Basic Block and Graph of 3-AC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8FE36B-D95B-E541-8C67-D372FF0BD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7" y="1955360"/>
            <a:ext cx="8468750" cy="43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22F0-986F-1744-88DC-3862CF66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76E3A-D583-6A4A-A4C0-25152DC7A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84" y="1934942"/>
            <a:ext cx="8281866" cy="45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4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  <a:solidFill>
            <a:srgbClr val="009A44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  <a:latin typeface="Helvetica" pitchFamily="34" charset="0"/>
              </a:rPr>
              <a:t>Objectives</a:t>
            </a:r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fld id="{17C25F62-5402-419B-82EC-DFDF8FF93E7B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600200"/>
            <a:ext cx="9143999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Issues in the design of code generations</a:t>
            </a:r>
          </a:p>
          <a:p>
            <a:pPr eaLnBrk="1" hangingPunct="1"/>
            <a:r>
              <a:rPr lang="en-US" altLang="en-US" sz="3200" dirty="0"/>
              <a:t>Approaches to code generations</a:t>
            </a:r>
          </a:p>
          <a:p>
            <a:pPr eaLnBrk="1" hangingPunct="1"/>
            <a:r>
              <a:rPr lang="en-US" altLang="en-US" sz="3200" dirty="0"/>
              <a:t>syntax-directed translation/definition technique to generate code</a:t>
            </a:r>
          </a:p>
          <a:p>
            <a:pPr eaLnBrk="1" hangingPunct="1"/>
            <a:r>
              <a:rPr lang="en-US" altLang="en-US" sz="3200" dirty="0"/>
              <a:t>Stack machine</a:t>
            </a:r>
          </a:p>
        </p:txBody>
      </p:sp>
    </p:spTree>
    <p:extLst>
      <p:ext uri="{BB962C8B-B14F-4D97-AF65-F5344CB8AC3E}">
        <p14:creationId xmlns:p14="http://schemas.microsoft.com/office/powerpoint/2010/main" val="396811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65CDF-4036-5647-B4D4-89F92D25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86" y="642423"/>
            <a:ext cx="2745935" cy="5280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2DAE1-3662-5B4C-AF9C-81418771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14" y="642422"/>
            <a:ext cx="4244339" cy="25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848CE-945C-4947-AFE7-3842AD3A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436098"/>
            <a:ext cx="8356210" cy="6246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00FED-78FD-184B-8128-E5D0B7C5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" y="3658381"/>
            <a:ext cx="3777176" cy="1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1FB-E2B9-A945-B5B9-12D40ACC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BA519F-FE3E-8344-8176-09889647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19" y="1856936"/>
            <a:ext cx="8262132" cy="48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4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4DEF-C077-1647-B15C-8D6859B05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Syntax Directed Code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758CF-F703-BF49-981A-FC7AF2205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89307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Syntax-Directed Code Generation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822622"/>
            <a:ext cx="8975188" cy="44958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The main goal of compiler is to translate the </a:t>
            </a:r>
            <a:r>
              <a:rPr lang="en-US" altLang="en-US" sz="3600" b="1" dirty="0"/>
              <a:t>source program </a:t>
            </a:r>
            <a:r>
              <a:rPr lang="en-US" altLang="en-US" sz="3600" dirty="0"/>
              <a:t>into the </a:t>
            </a:r>
            <a:r>
              <a:rPr lang="en-US" altLang="en-US" sz="3600" b="1" dirty="0"/>
              <a:t>object code</a:t>
            </a:r>
          </a:p>
          <a:p>
            <a:pPr eaLnBrk="1" hangingPunct="1"/>
            <a:r>
              <a:rPr lang="en-US" altLang="en-US" sz="3600" dirty="0"/>
              <a:t>Object code must have the same semantics as the source program</a:t>
            </a:r>
          </a:p>
          <a:p>
            <a:pPr lvl="1" eaLnBrk="1" hangingPunct="1"/>
            <a:r>
              <a:rPr lang="en-US" altLang="en-US" sz="3600" dirty="0">
                <a:solidFill>
                  <a:srgbClr val="C00000"/>
                </a:solidFill>
              </a:rPr>
              <a:t>i.e., compute the same results with different syntax</a:t>
            </a:r>
          </a:p>
          <a:p>
            <a:pPr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43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Code Generation: Preview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732006"/>
            <a:ext cx="9144000" cy="449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Code Generator</a:t>
            </a:r>
          </a:p>
          <a:p>
            <a:pPr lvl="1">
              <a:defRPr/>
            </a:pPr>
            <a:r>
              <a:rPr lang="en-US" sz="3200" dirty="0">
                <a:solidFill>
                  <a:srgbClr val="C00000"/>
                </a:solidFill>
              </a:rPr>
              <a:t>The process of mapping some intermediate representation (IR) of the source program into assembly</a:t>
            </a:r>
          </a:p>
          <a:p>
            <a:pPr lvl="1">
              <a:defRPr/>
            </a:pPr>
            <a:r>
              <a:rPr lang="en-US" sz="3200" dirty="0">
                <a:solidFill>
                  <a:srgbClr val="C00000"/>
                </a:solidFill>
              </a:rPr>
              <a:t>Acts as a match maker between source and target language constructs</a:t>
            </a:r>
          </a:p>
          <a:p>
            <a:pPr lvl="2">
              <a:defRPr/>
            </a:pPr>
            <a:r>
              <a:rPr lang="en-US" sz="2800" dirty="0">
                <a:solidFill>
                  <a:srgbClr val="0070C0"/>
                </a:solidFill>
              </a:rPr>
              <a:t>Source is a new language </a:t>
            </a:r>
          </a:p>
          <a:p>
            <a:pPr lvl="2">
              <a:defRPr/>
            </a:pPr>
            <a:r>
              <a:rPr lang="en-US" sz="2800" dirty="0">
                <a:solidFill>
                  <a:srgbClr val="0070C0"/>
                </a:solidFill>
              </a:rPr>
              <a:t>Target is very well established (low-level) language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pPr lvl="2" eaLnBrk="1" fontAlgn="auto" hangingPunct="1">
              <a:spcAft>
                <a:spcPts val="0"/>
              </a:spcAft>
              <a:buFont typeface="Wingdings"/>
              <a:buChar char=""/>
              <a:defRPr/>
            </a:pPr>
            <a:endParaRPr lang="en-US" dirty="0"/>
          </a:p>
          <a:p>
            <a:pPr marL="640080" lvl="1" indent="-27432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7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1325563"/>
          </a:xfrm>
        </p:spPr>
        <p:txBody>
          <a:bodyPr/>
          <a:lstStyle/>
          <a:p>
            <a:r>
              <a:rPr lang="en-US" dirty="0"/>
              <a:t>Important issues in designing the code generation (CG)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22" y="1881640"/>
            <a:ext cx="8939300" cy="4222657"/>
          </a:xfrm>
        </p:spPr>
        <p:txBody>
          <a:bodyPr>
            <a:noAutofit/>
          </a:bodyPr>
          <a:lstStyle/>
          <a:p>
            <a:r>
              <a:rPr lang="en-US" sz="3200" dirty="0"/>
              <a:t>Design of the CG may depend upon many details such as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Intermediate code representations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Target language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Run-time system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Instruction selection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Register allocations and assignment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etc.</a:t>
            </a:r>
          </a:p>
          <a:p>
            <a:r>
              <a:rPr lang="en-US" sz="3200" dirty="0"/>
              <a:t>But the most important criterion for a code generator is that it MUST generate </a:t>
            </a:r>
            <a:r>
              <a:rPr lang="en-US" sz="3200" b="1" dirty="0"/>
              <a:t>correct code</a:t>
            </a:r>
          </a:p>
        </p:txBody>
      </p:sp>
    </p:spTree>
    <p:extLst>
      <p:ext uri="{BB962C8B-B14F-4D97-AF65-F5344CB8AC3E}">
        <p14:creationId xmlns:p14="http://schemas.microsoft.com/office/powerpoint/2010/main" val="351064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3218" y="228600"/>
            <a:ext cx="8512957" cy="130835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Approach to CG: Syntax-Directed Code generation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39294" y="6277233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fld id="{DE41E268-767E-43DC-AD38-073FB7E1B466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27</a:t>
            </a:fld>
            <a:endParaRPr lang="en-US" altLang="en-US" sz="1200" dirty="0">
              <a:solidFill>
                <a:srgbClr val="FFFFFF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7314" y="1781433"/>
            <a:ext cx="8883805" cy="449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Syntax-directed code generation</a:t>
            </a:r>
          </a:p>
          <a:p>
            <a:pPr lvl="1" eaLnBrk="1" hangingPunct="1"/>
            <a:r>
              <a:rPr lang="en-US" altLang="en-US" sz="3200" dirty="0">
                <a:solidFill>
                  <a:srgbClr val="C00000"/>
                </a:solidFill>
              </a:rPr>
              <a:t>The code generation sequences are embedded in the grammar that specifies the </a:t>
            </a:r>
            <a:r>
              <a:rPr lang="en-US" altLang="en-US" sz="3200" b="1" dirty="0">
                <a:solidFill>
                  <a:srgbClr val="C00000"/>
                </a:solidFill>
              </a:rPr>
              <a:t>syntax of the source</a:t>
            </a:r>
          </a:p>
          <a:p>
            <a:pPr lvl="1" eaLnBrk="1" hangingPunct="1"/>
            <a:r>
              <a:rPr lang="en-US" altLang="en-US" sz="3200" dirty="0">
                <a:solidFill>
                  <a:srgbClr val="C00000"/>
                </a:solidFill>
              </a:rPr>
              <a:t>Parser decides which </a:t>
            </a:r>
            <a:r>
              <a:rPr lang="en-US" altLang="en-US" sz="3200" b="1" dirty="0">
                <a:solidFill>
                  <a:srgbClr val="C00000"/>
                </a:solidFill>
              </a:rPr>
              <a:t>set of instructions </a:t>
            </a:r>
            <a:r>
              <a:rPr lang="en-US" altLang="en-US" sz="3200" dirty="0">
                <a:solidFill>
                  <a:srgbClr val="C00000"/>
                </a:solidFill>
              </a:rPr>
              <a:t>to be emitted based on the syntax of the source code</a:t>
            </a:r>
          </a:p>
          <a:p>
            <a:pPr lvl="2" eaLnBrk="1" hangingPunct="1"/>
            <a:r>
              <a:rPr lang="en-US" altLang="en-US" sz="3200" dirty="0">
                <a:solidFill>
                  <a:srgbClr val="0070C0"/>
                </a:solidFill>
              </a:rPr>
              <a:t>Parser maps source syntax to code sequences</a:t>
            </a:r>
          </a:p>
        </p:txBody>
      </p:sp>
    </p:spTree>
    <p:extLst>
      <p:ext uri="{BB962C8B-B14F-4D97-AF65-F5344CB8AC3E}">
        <p14:creationId xmlns:p14="http://schemas.microsoft.com/office/powerpoint/2010/main" val="7412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 dirty="0"/>
              <a:t>Using Stack Machine and SDD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-1" y="1781433"/>
            <a:ext cx="8995719" cy="44958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Stack machines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have been around since the 1960s (e.g., Burroughs B5000 and their successors)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have an elegant architecture offering a lot to computer science,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Unfortunately, stack  machine is viewed as outdated and slow</a:t>
            </a:r>
          </a:p>
        </p:txBody>
      </p:sp>
    </p:spTree>
    <p:extLst>
      <p:ext uri="{BB962C8B-B14F-4D97-AF65-F5344CB8AC3E}">
        <p14:creationId xmlns:p14="http://schemas.microsoft.com/office/powerpoint/2010/main" val="102195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10F2-9AD2-DA43-84F3-AAA109A4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Stack: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7EDC-48A5-8E4B-9AAD-682D07B9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/>
              <a:t>In stack machines, the arithmetic logic unit(ALU) and memory management unit operate at the top of the stack:</a:t>
            </a:r>
          </a:p>
          <a:p>
            <a:pPr lvl="1"/>
            <a:r>
              <a:rPr lang="en-US" altLang="en-US" sz="2800" dirty="0">
                <a:solidFill>
                  <a:srgbClr val="C00000"/>
                </a:solidFill>
              </a:rPr>
              <a:t>all ALU operands and memory writes are popped from the top of the stack and</a:t>
            </a:r>
          </a:p>
          <a:p>
            <a:pPr lvl="1"/>
            <a:r>
              <a:rPr lang="en-US" altLang="en-US" sz="2800" dirty="0">
                <a:solidFill>
                  <a:srgbClr val="C00000"/>
                </a:solidFill>
              </a:rPr>
              <a:t>all ALU results and memory loads are pushed to the top of the stack. </a:t>
            </a:r>
          </a:p>
          <a:p>
            <a:pPr lvl="1"/>
            <a:r>
              <a:rPr lang="en-US" altLang="en-US" sz="2800" dirty="0">
                <a:solidFill>
                  <a:srgbClr val="C00000"/>
                </a:solidFill>
              </a:rPr>
              <a:t>Called implicit-addressing machines since no explicit reference to operands are required.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6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1C249-580B-774D-96E3-B0D84313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6" y="643467"/>
            <a:ext cx="807400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9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en-US" altLang="en-US"/>
              <a:t>Advantages of Stack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11412" y="1764957"/>
            <a:ext cx="9041971" cy="44958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stack machines do have number of advantages: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low power requirements;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small size and cost;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 fast, highly predictable interrupt performance. 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work best with small program sizes, reducing memory cost and band-width requirements</a:t>
            </a:r>
          </a:p>
          <a:p>
            <a:r>
              <a:rPr lang="en-US" altLang="en-US" sz="3600" dirty="0"/>
              <a:t>A good choice for RT-Embedded Systems!!</a:t>
            </a:r>
          </a:p>
        </p:txBody>
      </p:sp>
    </p:spTree>
    <p:extLst>
      <p:ext uri="{BB962C8B-B14F-4D97-AF65-F5344CB8AC3E}">
        <p14:creationId xmlns:p14="http://schemas.microsoft.com/office/powerpoint/2010/main" val="138388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08344" y="228599"/>
            <a:ext cx="8557831" cy="141500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Hypothetical Machine: ITTY BITTY Stack Machine (IBSM)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sz="quarter" idx="1"/>
          </p:nvPr>
        </p:nvSpPr>
        <p:spPr>
          <a:xfrm>
            <a:off x="19650" y="1764957"/>
            <a:ext cx="9124349" cy="449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Engineering the compiler demands a complete understanding of the target computer machine</a:t>
            </a:r>
          </a:p>
          <a:p>
            <a:pPr eaLnBrk="1" hangingPunct="1"/>
            <a:r>
              <a:rPr lang="en-US" altLang="en-US" sz="3200" dirty="0"/>
              <a:t>Some computers have a very complex instructions sets</a:t>
            </a:r>
          </a:p>
          <a:p>
            <a:pPr lvl="1" eaLnBrk="1" hangingPunct="1"/>
            <a:r>
              <a:rPr lang="en-US" altLang="en-US" sz="3200" dirty="0">
                <a:solidFill>
                  <a:srgbClr val="C00000"/>
                </a:solidFill>
              </a:rPr>
              <a:t>CICS (Complex Instruction Set Computer)</a:t>
            </a:r>
          </a:p>
          <a:p>
            <a:pPr eaLnBrk="1" hangingPunct="1"/>
            <a:r>
              <a:rPr lang="en-US" altLang="en-US" sz="3200" dirty="0"/>
              <a:t>Tutorial on any specific machine is very time-consuming</a:t>
            </a:r>
          </a:p>
          <a:p>
            <a:pPr eaLnBrk="1" hangingPunct="1"/>
            <a:r>
              <a:rPr lang="en-US" altLang="en-US" sz="3200" dirty="0"/>
              <a:t>Using </a:t>
            </a:r>
            <a:r>
              <a:rPr lang="en-US" altLang="en-US" sz="3200" b="1" dirty="0"/>
              <a:t>Hypothetical Stack based machine</a:t>
            </a:r>
            <a:r>
              <a:rPr lang="en-US" altLang="en-US" sz="3200" dirty="0"/>
              <a:t>, “the Itty Bitty Stack Machine” or IBSM</a:t>
            </a:r>
          </a:p>
        </p:txBody>
      </p:sp>
    </p:spTree>
    <p:extLst>
      <p:ext uri="{BB962C8B-B14F-4D97-AF65-F5344CB8AC3E}">
        <p14:creationId xmlns:p14="http://schemas.microsoft.com/office/powerpoint/2010/main" val="202248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41B594-3C6E-4299-BFF1-A0498495D5BA}" type="slidenum">
              <a:rPr lang="en-US" altLang="en-US">
                <a:solidFill>
                  <a:schemeClr val="tx2"/>
                </a:solidFill>
              </a:rPr>
              <a:pPr/>
              <a:t>32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26627" name="Picture 2" descr="f6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35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800"/>
              <a:t>Stack Machine Expression Evaluation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778097"/>
            <a:ext cx="8458199" cy="249760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altLang="en-US" sz="2400" dirty="0"/>
          </a:p>
          <a:p>
            <a:pPr eaLnBrk="1" hangingPunct="1"/>
            <a:r>
              <a:rPr lang="en-US" altLang="en-US" dirty="0"/>
              <a:t>Stacks used for Parsing (PDA)</a:t>
            </a:r>
          </a:p>
          <a:p>
            <a:pPr eaLnBrk="1" hangingPunct="1"/>
            <a:r>
              <a:rPr lang="en-US" altLang="en-US" dirty="0"/>
              <a:t>Stack simplifies expression evaluation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No need to save and/or compute intermediate results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E.g.,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3*4+5*2 (i.e., 3,4,*,5,2,*,+)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838200" y="5257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1600200" y="51816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1600200" y="48006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12296" name="Rectangle 7"/>
          <p:cNvSpPr>
            <a:spLocks noChangeArrowheads="1"/>
          </p:cNvSpPr>
          <p:nvPr/>
        </p:nvSpPr>
        <p:spPr bwMode="auto">
          <a:xfrm>
            <a:off x="6172200" y="49530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10</a:t>
            </a:r>
          </a:p>
        </p:txBody>
      </p:sp>
      <p:sp>
        <p:nvSpPr>
          <p:cNvPr id="12297" name="Rectangle 8"/>
          <p:cNvSpPr>
            <a:spLocks noChangeArrowheads="1"/>
          </p:cNvSpPr>
          <p:nvPr/>
        </p:nvSpPr>
        <p:spPr bwMode="auto">
          <a:xfrm>
            <a:off x="6172200" y="53340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12298" name="Rectangle 9"/>
          <p:cNvSpPr>
            <a:spLocks noChangeArrowheads="1"/>
          </p:cNvSpPr>
          <p:nvPr/>
        </p:nvSpPr>
        <p:spPr bwMode="auto">
          <a:xfrm>
            <a:off x="5105400" y="4495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12299" name="Rectangle 10"/>
          <p:cNvSpPr>
            <a:spLocks noChangeArrowheads="1"/>
          </p:cNvSpPr>
          <p:nvPr/>
        </p:nvSpPr>
        <p:spPr bwMode="auto">
          <a:xfrm>
            <a:off x="5105400" y="4876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12300" name="Rectangle 11"/>
          <p:cNvSpPr>
            <a:spLocks noChangeArrowheads="1"/>
          </p:cNvSpPr>
          <p:nvPr/>
        </p:nvSpPr>
        <p:spPr bwMode="auto">
          <a:xfrm>
            <a:off x="5105400" y="5257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12301" name="Rectangle 12"/>
          <p:cNvSpPr>
            <a:spLocks noChangeArrowheads="1"/>
          </p:cNvSpPr>
          <p:nvPr/>
        </p:nvSpPr>
        <p:spPr bwMode="auto">
          <a:xfrm>
            <a:off x="3657600" y="4876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12302" name="Rectangle 13"/>
          <p:cNvSpPr>
            <a:spLocks noChangeArrowheads="1"/>
          </p:cNvSpPr>
          <p:nvPr/>
        </p:nvSpPr>
        <p:spPr bwMode="auto">
          <a:xfrm>
            <a:off x="3657600" y="5257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12303" name="Rectangle 14"/>
          <p:cNvSpPr>
            <a:spLocks noChangeArrowheads="1"/>
          </p:cNvSpPr>
          <p:nvPr/>
        </p:nvSpPr>
        <p:spPr bwMode="auto">
          <a:xfrm>
            <a:off x="2590800" y="52578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12304" name="Rectangle 15"/>
          <p:cNvSpPr>
            <a:spLocks noChangeArrowheads="1"/>
          </p:cNvSpPr>
          <p:nvPr/>
        </p:nvSpPr>
        <p:spPr bwMode="auto">
          <a:xfrm>
            <a:off x="7162800" y="5334000"/>
            <a:ext cx="4572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>
                <a:latin typeface="Arial" charset="0"/>
              </a:rPr>
              <a:t>22</a:t>
            </a: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381000" y="5867400"/>
            <a:ext cx="845820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  <a:latin typeface="Arial" charset="0"/>
              </a:rPr>
              <a:t>     Load 3  Load 4    Multiply     Load 5            Load 2      Multiply     Add        </a:t>
            </a:r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>
            <a:off x="457200" y="5181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20"/>
          <p:cNvSpPr>
            <a:spLocks noChangeShapeType="1"/>
          </p:cNvSpPr>
          <p:nvPr/>
        </p:nvSpPr>
        <p:spPr bwMode="auto">
          <a:xfrm>
            <a:off x="990600" y="4724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21"/>
          <p:cNvSpPr>
            <a:spLocks noChangeShapeType="1"/>
          </p:cNvSpPr>
          <p:nvPr/>
        </p:nvSpPr>
        <p:spPr bwMode="auto">
          <a:xfrm>
            <a:off x="1981200" y="54102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Line 22"/>
          <p:cNvSpPr>
            <a:spLocks noChangeShapeType="1"/>
          </p:cNvSpPr>
          <p:nvPr/>
        </p:nvSpPr>
        <p:spPr bwMode="auto">
          <a:xfrm>
            <a:off x="2057400" y="50292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Line 23"/>
          <p:cNvSpPr>
            <a:spLocks noChangeShapeType="1"/>
          </p:cNvSpPr>
          <p:nvPr/>
        </p:nvSpPr>
        <p:spPr bwMode="auto">
          <a:xfrm>
            <a:off x="3048000" y="4800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Line 24"/>
          <p:cNvSpPr>
            <a:spLocks noChangeShapeType="1"/>
          </p:cNvSpPr>
          <p:nvPr/>
        </p:nvSpPr>
        <p:spPr bwMode="auto">
          <a:xfrm>
            <a:off x="4572000" y="4419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Line 25"/>
          <p:cNvSpPr>
            <a:spLocks noChangeShapeType="1"/>
          </p:cNvSpPr>
          <p:nvPr/>
        </p:nvSpPr>
        <p:spPr bwMode="auto">
          <a:xfrm>
            <a:off x="5562600" y="51054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Line 26"/>
          <p:cNvSpPr>
            <a:spLocks noChangeShapeType="1"/>
          </p:cNvSpPr>
          <p:nvPr/>
        </p:nvSpPr>
        <p:spPr bwMode="auto">
          <a:xfrm>
            <a:off x="5562600" y="4724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Line 27"/>
          <p:cNvSpPr>
            <a:spLocks noChangeShapeType="1"/>
          </p:cNvSpPr>
          <p:nvPr/>
        </p:nvSpPr>
        <p:spPr bwMode="auto">
          <a:xfrm>
            <a:off x="6629400" y="51054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Line 28"/>
          <p:cNvSpPr>
            <a:spLocks noChangeShapeType="1"/>
          </p:cNvSpPr>
          <p:nvPr/>
        </p:nvSpPr>
        <p:spPr bwMode="auto">
          <a:xfrm>
            <a:off x="6629400" y="548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4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/>
      <p:bldP spid="12293" grpId="0" animBg="1"/>
      <p:bldP spid="12294" grpId="0" animBg="1"/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21521" grpId="0" animBg="1"/>
      <p:bldP spid="21522" grpId="0" animBg="1"/>
      <p:bldP spid="21523" grpId="0" animBg="1"/>
      <p:bldP spid="21524" grpId="0" animBg="1"/>
      <p:bldP spid="21525" grpId="0" animBg="1"/>
      <p:bldP spid="21526" grpId="0" animBg="1"/>
      <p:bldP spid="21527" grpId="0" animBg="1"/>
      <p:bldP spid="21528" grpId="0" animBg="1"/>
      <p:bldP spid="21529" grpId="0" animBg="1"/>
      <p:bldP spid="21530" grpId="0" animBg="1"/>
      <p:bldP spid="215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1FB933-3223-4EF0-97EE-44220A784A1F}" type="slidenum">
              <a:rPr lang="en-US" altLang="en-US">
                <a:solidFill>
                  <a:schemeClr val="tx2"/>
                </a:solidFill>
              </a:rPr>
              <a:pPr/>
              <a:t>34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22531" name="Picture 2" descr="f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153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337" y="5486400"/>
            <a:ext cx="8077200" cy="646113"/>
          </a:xfrm>
          <a:prstGeom prst="rect">
            <a:avLst/>
          </a:prstGeom>
          <a:solidFill>
            <a:srgbClr val="00B05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Left-to-right post-order tree walk for 3*4+5*2 (i.e., 3,4,*,5,2,*,+)</a:t>
            </a:r>
          </a:p>
          <a:p>
            <a:pPr>
              <a:defRPr/>
            </a:pP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440238" y="2230438"/>
            <a:ext cx="2611437" cy="2757487"/>
          </a:xfrm>
          <a:custGeom>
            <a:avLst/>
            <a:gdLst>
              <a:gd name="connsiteX0" fmla="*/ 2611582 w 2611582"/>
              <a:gd name="connsiteY0" fmla="*/ 0 h 2757054"/>
              <a:gd name="connsiteX1" fmla="*/ 367145 w 2611582"/>
              <a:gd name="connsiteY1" fmla="*/ 1385454 h 2757054"/>
              <a:gd name="connsiteX2" fmla="*/ 408709 w 2611582"/>
              <a:gd name="connsiteY2" fmla="*/ 2729345 h 2757054"/>
              <a:gd name="connsiteX3" fmla="*/ 408709 w 2611582"/>
              <a:gd name="connsiteY3" fmla="*/ 2729345 h 2757054"/>
              <a:gd name="connsiteX4" fmla="*/ 394854 w 2611582"/>
              <a:gd name="connsiteY4" fmla="*/ 2757054 h 275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582" h="2757054">
                <a:moveTo>
                  <a:pt x="2611582" y="0"/>
                </a:moveTo>
                <a:cubicBezTo>
                  <a:pt x="1672936" y="465281"/>
                  <a:pt x="734290" y="930563"/>
                  <a:pt x="367145" y="1385454"/>
                </a:cubicBezTo>
                <a:cubicBezTo>
                  <a:pt x="0" y="1840345"/>
                  <a:pt x="408709" y="2729345"/>
                  <a:pt x="408709" y="2729345"/>
                </a:cubicBezTo>
                <a:lnTo>
                  <a:pt x="408709" y="2729345"/>
                </a:lnTo>
                <a:lnTo>
                  <a:pt x="394854" y="2757054"/>
                </a:ln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67600" y="21336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01000" y="28194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4600" y="33528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72400" y="41148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10400" y="46482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19800" y="4648200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0" y="510540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14600" y="2133600"/>
            <a:ext cx="17526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8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89B931-6345-41D4-8D5A-62B16D1E2C4A}" type="slidenum">
              <a:rPr lang="en-US" altLang="en-US">
                <a:solidFill>
                  <a:schemeClr val="tx2"/>
                </a:solidFill>
              </a:rPr>
              <a:pPr/>
              <a:t>35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23555" name="Picture 2" descr="f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6524"/>
            <a:ext cx="8153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686" y="3371406"/>
            <a:ext cx="8940114" cy="258532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Arial" charset="0"/>
              </a:rPr>
              <a:t>Instruction	Stack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Load 3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3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Load 4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4, 3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Multiply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12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Load 5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5, 12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Load 2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2, 5, 12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Multiply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10, 12</a:t>
            </a:r>
          </a:p>
          <a:p>
            <a:pPr>
              <a:defRPr/>
            </a:pPr>
            <a:r>
              <a:rPr lang="en-US" dirty="0">
                <a:solidFill>
                  <a:srgbClr val="92D050"/>
                </a:solidFill>
                <a:latin typeface="Arial" charset="0"/>
              </a:rPr>
              <a:t>Add		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22</a:t>
            </a:r>
          </a:p>
          <a:p>
            <a:pPr>
              <a:defRPr/>
            </a:pPr>
            <a:endParaRPr lang="en-US" dirty="0">
              <a:solidFill>
                <a:srgbClr val="92D050"/>
              </a:solidFill>
              <a:latin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045344" y="214297"/>
            <a:ext cx="2611437" cy="2757487"/>
          </a:xfrm>
          <a:custGeom>
            <a:avLst/>
            <a:gdLst>
              <a:gd name="connsiteX0" fmla="*/ 2611582 w 2611582"/>
              <a:gd name="connsiteY0" fmla="*/ 0 h 2757054"/>
              <a:gd name="connsiteX1" fmla="*/ 367145 w 2611582"/>
              <a:gd name="connsiteY1" fmla="*/ 1385454 h 2757054"/>
              <a:gd name="connsiteX2" fmla="*/ 408709 w 2611582"/>
              <a:gd name="connsiteY2" fmla="*/ 2729345 h 2757054"/>
              <a:gd name="connsiteX3" fmla="*/ 408709 w 2611582"/>
              <a:gd name="connsiteY3" fmla="*/ 2729345 h 2757054"/>
              <a:gd name="connsiteX4" fmla="*/ 394854 w 2611582"/>
              <a:gd name="connsiteY4" fmla="*/ 2757054 h 275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582" h="2757054">
                <a:moveTo>
                  <a:pt x="2611582" y="0"/>
                </a:moveTo>
                <a:cubicBezTo>
                  <a:pt x="1672936" y="465281"/>
                  <a:pt x="734290" y="930563"/>
                  <a:pt x="367145" y="1385454"/>
                </a:cubicBezTo>
                <a:cubicBezTo>
                  <a:pt x="0" y="1840345"/>
                  <a:pt x="408709" y="2729345"/>
                  <a:pt x="408709" y="2729345"/>
                </a:cubicBezTo>
                <a:lnTo>
                  <a:pt x="408709" y="2729345"/>
                </a:lnTo>
                <a:lnTo>
                  <a:pt x="394854" y="2757054"/>
                </a:lnTo>
              </a:path>
            </a:pathLst>
          </a:cu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91400" y="2286000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5344" y="6149088"/>
            <a:ext cx="3178222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27686" y="6081713"/>
            <a:ext cx="359169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Execute 3*4 + 5*2</a:t>
            </a:r>
          </a:p>
        </p:txBody>
      </p:sp>
    </p:spTree>
    <p:extLst>
      <p:ext uri="{BB962C8B-B14F-4D97-AF65-F5344CB8AC3E}">
        <p14:creationId xmlns:p14="http://schemas.microsoft.com/office/powerpoint/2010/main" val="293724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 Code Generator</a:t>
            </a: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4088" y="1921730"/>
            <a:ext cx="8561649" cy="42226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Op destination,  source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 7 + (8 * y) / 2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/>
              <a:t>	 </a:t>
            </a:r>
            <a:r>
              <a:rPr lang="en-US" altLang="en-US" dirty="0">
                <a:solidFill>
                  <a:srgbClr val="0070C0"/>
                </a:solidFill>
              </a:rPr>
              <a:t>Load R1, y</a:t>
            </a:r>
          </a:p>
          <a:p>
            <a:pPr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70C0"/>
                </a:solidFill>
              </a:rPr>
              <a:t>	 </a:t>
            </a:r>
            <a:r>
              <a:rPr lang="en-US" altLang="en-US" dirty="0" err="1">
                <a:solidFill>
                  <a:srgbClr val="0070C0"/>
                </a:solidFill>
              </a:rPr>
              <a:t>Mult</a:t>
            </a:r>
            <a:r>
              <a:rPr lang="en-US" altLang="en-US" dirty="0">
                <a:solidFill>
                  <a:srgbClr val="0070C0"/>
                </a:solidFill>
              </a:rPr>
              <a:t> R1, 8</a:t>
            </a:r>
          </a:p>
          <a:p>
            <a:pPr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70C0"/>
                </a:solidFill>
              </a:rPr>
              <a:t>	 </a:t>
            </a:r>
            <a:r>
              <a:rPr lang="en-US" altLang="en-US" dirty="0" err="1">
                <a:solidFill>
                  <a:srgbClr val="0070C0"/>
                </a:solidFill>
              </a:rPr>
              <a:t>Div</a:t>
            </a:r>
            <a:r>
              <a:rPr lang="en-US" altLang="en-US" dirty="0">
                <a:solidFill>
                  <a:srgbClr val="0070C0"/>
                </a:solidFill>
              </a:rPr>
              <a:t> R1, 2</a:t>
            </a:r>
          </a:p>
          <a:p>
            <a:pPr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70C0"/>
                </a:solidFill>
              </a:rPr>
              <a:t>	 Add R1, 7</a:t>
            </a:r>
          </a:p>
        </p:txBody>
      </p:sp>
    </p:spTree>
    <p:extLst>
      <p:ext uri="{BB962C8B-B14F-4D97-AF65-F5344CB8AC3E}">
        <p14:creationId xmlns:p14="http://schemas.microsoft.com/office/powerpoint/2010/main" val="255491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Stacks evaluation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sz="quarter" idx="1"/>
          </p:nvPr>
        </p:nvSpPr>
        <p:spPr>
          <a:xfrm>
            <a:off x="3174" y="1781432"/>
            <a:ext cx="9041971" cy="449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Stack?</a:t>
            </a:r>
          </a:p>
          <a:p>
            <a:pPr lvl="1" eaLnBrk="1" hangingPunct="1"/>
            <a:r>
              <a:rPr lang="en-US" altLang="en-US" sz="3600" dirty="0">
                <a:solidFill>
                  <a:srgbClr val="C00000"/>
                </a:solidFill>
              </a:rPr>
              <a:t>Simplicity </a:t>
            </a:r>
          </a:p>
          <a:p>
            <a:pPr lvl="1" eaLnBrk="1" hangingPunct="1"/>
            <a:r>
              <a:rPr lang="en-US" altLang="en-US" sz="3600" dirty="0">
                <a:solidFill>
                  <a:srgbClr val="C00000"/>
                </a:solidFill>
              </a:rPr>
              <a:t>direct mapping to </a:t>
            </a:r>
            <a:r>
              <a:rPr lang="en-US" altLang="en-US" sz="3600" b="1" dirty="0">
                <a:solidFill>
                  <a:srgbClr val="C00000"/>
                </a:solidFill>
              </a:rPr>
              <a:t>post-order</a:t>
            </a:r>
            <a:r>
              <a:rPr lang="en-US" altLang="en-US" sz="3600" dirty="0">
                <a:solidFill>
                  <a:srgbClr val="C00000"/>
                </a:solidFill>
              </a:rPr>
              <a:t> tree walking and context-free parse</a:t>
            </a:r>
          </a:p>
        </p:txBody>
      </p:sp>
    </p:spTree>
    <p:extLst>
      <p:ext uri="{BB962C8B-B14F-4D97-AF65-F5344CB8AC3E}">
        <p14:creationId xmlns:p14="http://schemas.microsoft.com/office/powerpoint/2010/main" val="122134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0F7875-4733-487E-B191-2964A1E3CE2C}" type="slidenum">
              <a:rPr lang="en-US" altLang="en-US">
                <a:solidFill>
                  <a:schemeClr val="tx2"/>
                </a:solidFill>
              </a:rPr>
              <a:pPr/>
              <a:t>38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28675" name="Picture 2" descr="f6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38388"/>
            <a:ext cx="85344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409DF4EE-F687-1546-ADF9-BA465B32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477328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Execute: a:=b</a:t>
            </a:r>
            <a:endParaRPr lang="en-US" altLang="en-US" sz="3600" dirty="0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30EE7-3B56-FB4D-B9E6-545EDA64689F}"/>
              </a:ext>
            </a:extLst>
          </p:cNvPr>
          <p:cNvSpPr txBox="1"/>
          <p:nvPr/>
        </p:nvSpPr>
        <p:spPr>
          <a:xfrm>
            <a:off x="2002421" y="4062112"/>
            <a:ext cx="2280212" cy="4514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a:=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grammar, a:= b will generate the following code:</a:t>
            </a:r>
          </a:p>
        </p:txBody>
      </p:sp>
      <p:pic>
        <p:nvPicPr>
          <p:cNvPr id="4" name="Picture 2" descr="f6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7" y="3240432"/>
            <a:ext cx="8534400" cy="2181225"/>
          </a:xfrm>
          <a:prstGeom prst="rect">
            <a:avLst/>
          </a:prstGeom>
          <a:solidFill>
            <a:srgbClr val="00B05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8650" y="3820647"/>
            <a:ext cx="569955" cy="2471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4199373"/>
            <a:ext cx="569955" cy="2471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649" y="4524429"/>
            <a:ext cx="569955" cy="2471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49" y="4849485"/>
            <a:ext cx="569955" cy="2471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7146" y="5096620"/>
            <a:ext cx="2162432" cy="53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" y="260954"/>
            <a:ext cx="8959818" cy="1325563"/>
          </a:xfrm>
        </p:spPr>
        <p:txBody>
          <a:bodyPr>
            <a:normAutofit/>
          </a:bodyPr>
          <a:lstStyle/>
          <a:p>
            <a:r>
              <a:rPr lang="en-US" dirty="0"/>
              <a:t>Input to code generators (CG)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" y="1914251"/>
            <a:ext cx="9063990" cy="422265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Input to the code generator are 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Three-address code (3AC)</a:t>
            </a:r>
          </a:p>
          <a:p>
            <a:pPr lvl="2"/>
            <a:r>
              <a:rPr lang="en-US" sz="3200" dirty="0">
                <a:solidFill>
                  <a:srgbClr val="0070C0"/>
                </a:solidFill>
              </a:rPr>
              <a:t>Quadruples</a:t>
            </a:r>
          </a:p>
          <a:p>
            <a:pPr lvl="2"/>
            <a:r>
              <a:rPr lang="en-US" sz="3200" dirty="0">
                <a:solidFill>
                  <a:srgbClr val="0070C0"/>
                </a:solidFill>
              </a:rPr>
              <a:t>Triples</a:t>
            </a:r>
          </a:p>
          <a:p>
            <a:pPr lvl="2"/>
            <a:r>
              <a:rPr lang="en-US" sz="3200" dirty="0">
                <a:solidFill>
                  <a:srgbClr val="0070C0"/>
                </a:solidFill>
              </a:rPr>
              <a:t>Indirect triples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Virtual machine (bytecode, stack-machine code)</a:t>
            </a:r>
          </a:p>
          <a:p>
            <a:pPr lvl="2"/>
            <a:r>
              <a:rPr lang="en-US" sz="3200" dirty="0">
                <a:solidFill>
                  <a:srgbClr val="C00000"/>
                </a:solidFill>
              </a:rPr>
              <a:t>Linear representations such as postfix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Graphical representation (syntax tree, DAG)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…</a:t>
            </a:r>
          </a:p>
          <a:p>
            <a:pPr marL="1371600" lvl="3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0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21C92F-2AC0-4629-841A-C15DE2F3A67F}" type="slidenum">
              <a:rPr lang="en-US" altLang="en-US">
                <a:solidFill>
                  <a:schemeClr val="tx2"/>
                </a:solidFill>
              </a:rPr>
              <a:pPr/>
              <a:t>40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29699" name="Picture 2" descr="f6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5529"/>
            <a:ext cx="86772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0" y="238201"/>
            <a:ext cx="9051403" cy="1477328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Execute: a:=a-1 </a:t>
            </a: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 a:=a + (-1)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3926" y="4504036"/>
            <a:ext cx="7595287" cy="675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Summary of Translation process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quarter" idx="1"/>
          </p:nvPr>
        </p:nvSpPr>
        <p:spPr>
          <a:xfrm>
            <a:off x="102029" y="1822621"/>
            <a:ext cx="8887226" cy="44958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3500" dirty="0"/>
              <a:t>Compilation of a program consists of:</a:t>
            </a:r>
          </a:p>
          <a:p>
            <a:pPr marL="881063" lvl="1" indent="-514350" eaLnBrk="1" hangingPunct="1">
              <a:buFont typeface="+mj-lt"/>
              <a:buAutoNum type="arabicPeriod"/>
              <a:defRPr/>
            </a:pPr>
            <a:r>
              <a:rPr lang="en-US" sz="3500" dirty="0">
                <a:solidFill>
                  <a:srgbClr val="C00000"/>
                </a:solidFill>
              </a:rPr>
              <a:t>High Level source program translated into assembly language (compiler time)</a:t>
            </a:r>
          </a:p>
          <a:p>
            <a:pPr marL="881063" lvl="1" indent="-514350" eaLnBrk="1" hangingPunct="1">
              <a:buFont typeface="+mj-lt"/>
              <a:buAutoNum type="arabicPeriod"/>
              <a:defRPr/>
            </a:pPr>
            <a:r>
              <a:rPr lang="en-US" sz="3500" dirty="0">
                <a:solidFill>
                  <a:srgbClr val="C00000"/>
                </a:solidFill>
              </a:rPr>
              <a:t>Assembly language translated into machine code for the target machine using assembler (compile time)</a:t>
            </a:r>
          </a:p>
          <a:p>
            <a:pPr marL="881063" lvl="1" indent="-514350" eaLnBrk="1" hangingPunct="1">
              <a:buFont typeface="+mj-lt"/>
              <a:buAutoNum type="arabicPeriod"/>
              <a:defRPr/>
            </a:pPr>
            <a:r>
              <a:rPr lang="en-US" sz="3500" dirty="0">
                <a:solidFill>
                  <a:srgbClr val="C00000"/>
                </a:solidFill>
              </a:rPr>
              <a:t>Linking objects program (link time)</a:t>
            </a:r>
          </a:p>
          <a:p>
            <a:pPr marL="881063" lvl="1" indent="-514350" eaLnBrk="1" hangingPunct="1">
              <a:buFont typeface="+mj-lt"/>
              <a:buAutoNum type="arabicPeriod"/>
              <a:defRPr/>
            </a:pPr>
            <a:r>
              <a:rPr lang="en-US" sz="3500" dirty="0">
                <a:solidFill>
                  <a:srgbClr val="C00000"/>
                </a:solidFill>
              </a:rPr>
              <a:t>Linked program is loaded into MM (load time)</a:t>
            </a:r>
          </a:p>
          <a:p>
            <a:pPr marL="881063" lvl="1" indent="-514350" eaLnBrk="1" hangingPunct="1">
              <a:buFont typeface="+mj-lt"/>
              <a:buAutoNum type="arabicPeriod"/>
              <a:defRPr/>
            </a:pPr>
            <a:r>
              <a:rPr lang="en-US" sz="3500" dirty="0">
                <a:solidFill>
                  <a:srgbClr val="C00000"/>
                </a:solidFill>
              </a:rPr>
              <a:t>Execute the program (run time)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8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52560" cy="1752583"/>
          </a:xfrm>
          <a:solidFill>
            <a:srgbClr val="009A44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4800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Translation process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581400" y="2819400"/>
            <a:ext cx="1828800" cy="457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Preprocessor</a:t>
            </a:r>
          </a:p>
        </p:txBody>
      </p:sp>
      <p:sp>
        <p:nvSpPr>
          <p:cNvPr id="23556" name="Line 6"/>
          <p:cNvSpPr>
            <a:spLocks noChangeShapeType="1"/>
          </p:cNvSpPr>
          <p:nvPr/>
        </p:nvSpPr>
        <p:spPr bwMode="auto">
          <a:xfrm flipH="1">
            <a:off x="5410200" y="57912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3581400" y="3733800"/>
            <a:ext cx="1828800" cy="457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23558" name="Rectangle 8"/>
          <p:cNvSpPr>
            <a:spLocks noChangeArrowheads="1"/>
          </p:cNvSpPr>
          <p:nvPr/>
        </p:nvSpPr>
        <p:spPr bwMode="auto">
          <a:xfrm>
            <a:off x="3581400" y="4648200"/>
            <a:ext cx="1828800" cy="457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FFFF00"/>
                </a:solidFill>
              </a:rPr>
              <a:t>Assembler</a:t>
            </a:r>
          </a:p>
        </p:txBody>
      </p:sp>
      <p:sp>
        <p:nvSpPr>
          <p:cNvPr id="23559" name="Rectangle 9"/>
          <p:cNvSpPr>
            <a:spLocks noChangeArrowheads="1"/>
          </p:cNvSpPr>
          <p:nvPr/>
        </p:nvSpPr>
        <p:spPr bwMode="auto">
          <a:xfrm>
            <a:off x="3581400" y="5562600"/>
            <a:ext cx="1828800" cy="4572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accent2"/>
                </a:solidFill>
              </a:rPr>
              <a:t>Linker</a:t>
            </a:r>
          </a:p>
        </p:txBody>
      </p:sp>
      <p:sp>
        <p:nvSpPr>
          <p:cNvPr id="23560" name="Text Box 10"/>
          <p:cNvSpPr txBox="1">
            <a:spLocks noChangeArrowheads="1"/>
          </p:cNvSpPr>
          <p:nvPr/>
        </p:nvSpPr>
        <p:spPr bwMode="auto">
          <a:xfrm>
            <a:off x="2895600" y="1981200"/>
            <a:ext cx="17201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HL Program</a:t>
            </a:r>
          </a:p>
        </p:txBody>
      </p:sp>
      <p:sp>
        <p:nvSpPr>
          <p:cNvPr id="23561" name="Text Box 11"/>
          <p:cNvSpPr txBox="1">
            <a:spLocks noChangeArrowheads="1"/>
          </p:cNvSpPr>
          <p:nvPr/>
        </p:nvSpPr>
        <p:spPr bwMode="auto">
          <a:xfrm>
            <a:off x="2603500" y="3231802"/>
            <a:ext cx="17201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HL Program</a:t>
            </a:r>
          </a:p>
        </p:txBody>
      </p:sp>
      <p:sp>
        <p:nvSpPr>
          <p:cNvPr id="23562" name="Text Box 12"/>
          <p:cNvSpPr txBox="1">
            <a:spLocks noChangeArrowheads="1"/>
          </p:cNvSpPr>
          <p:nvPr/>
        </p:nvSpPr>
        <p:spPr bwMode="auto">
          <a:xfrm>
            <a:off x="1066800" y="4191000"/>
            <a:ext cx="339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Target Assembly Program</a:t>
            </a:r>
          </a:p>
        </p:txBody>
      </p:sp>
      <p:sp>
        <p:nvSpPr>
          <p:cNvPr id="23563" name="Text Box 13"/>
          <p:cNvSpPr txBox="1">
            <a:spLocks noChangeArrowheads="1"/>
          </p:cNvSpPr>
          <p:nvPr/>
        </p:nvSpPr>
        <p:spPr bwMode="auto">
          <a:xfrm>
            <a:off x="990600" y="5105400"/>
            <a:ext cx="322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Relocatable Object Code</a:t>
            </a:r>
          </a:p>
        </p:txBody>
      </p:sp>
      <p:sp>
        <p:nvSpPr>
          <p:cNvPr id="23564" name="Text Box 14"/>
          <p:cNvSpPr txBox="1">
            <a:spLocks noChangeArrowheads="1"/>
          </p:cNvSpPr>
          <p:nvPr/>
        </p:nvSpPr>
        <p:spPr bwMode="auto">
          <a:xfrm>
            <a:off x="3581400" y="6396335"/>
            <a:ext cx="1986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Machine Code</a:t>
            </a:r>
          </a:p>
        </p:txBody>
      </p:sp>
      <p:sp>
        <p:nvSpPr>
          <p:cNvPr id="23565" name="Text Box 15"/>
          <p:cNvSpPr txBox="1">
            <a:spLocks noChangeArrowheads="1"/>
          </p:cNvSpPr>
          <p:nvPr/>
        </p:nvSpPr>
        <p:spPr bwMode="auto">
          <a:xfrm>
            <a:off x="6226840" y="5486400"/>
            <a:ext cx="24561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/>
              <a:t>Libraries and</a:t>
            </a:r>
          </a:p>
          <a:p>
            <a:pPr algn="ctr"/>
            <a:r>
              <a:rPr lang="en-US" altLang="en-US" dirty="0"/>
              <a:t>Other Object Files</a:t>
            </a:r>
          </a:p>
        </p:txBody>
      </p:sp>
      <p:sp>
        <p:nvSpPr>
          <p:cNvPr id="23566" name="Line 16"/>
          <p:cNvSpPr>
            <a:spLocks noChangeShapeType="1"/>
          </p:cNvSpPr>
          <p:nvPr/>
        </p:nvSpPr>
        <p:spPr bwMode="auto">
          <a:xfrm>
            <a:off x="4495800" y="60198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21"/>
          <p:cNvSpPr>
            <a:spLocks noChangeShapeType="1"/>
          </p:cNvSpPr>
          <p:nvPr/>
        </p:nvSpPr>
        <p:spPr bwMode="auto">
          <a:xfrm>
            <a:off x="4495800" y="51054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Line 22"/>
          <p:cNvSpPr>
            <a:spLocks noChangeShapeType="1"/>
          </p:cNvSpPr>
          <p:nvPr/>
        </p:nvSpPr>
        <p:spPr bwMode="auto">
          <a:xfrm>
            <a:off x="4495800" y="41910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23"/>
          <p:cNvSpPr>
            <a:spLocks noChangeShapeType="1"/>
          </p:cNvSpPr>
          <p:nvPr/>
        </p:nvSpPr>
        <p:spPr bwMode="auto">
          <a:xfrm>
            <a:off x="4495800" y="32766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24"/>
          <p:cNvSpPr>
            <a:spLocks noChangeShapeType="1"/>
          </p:cNvSpPr>
          <p:nvPr/>
        </p:nvSpPr>
        <p:spPr bwMode="auto">
          <a:xfrm>
            <a:off x="4495800" y="23622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Slide Number Placeholder 2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B759A30-92FA-4811-B7A4-015C8637CB36}" type="slidenum">
              <a:rPr lang="en-US" altLang="en-US" sz="1400"/>
              <a:pPr/>
              <a:t>42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986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Assembler: 80X86 Quick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64" y="1795161"/>
            <a:ext cx="8489920" cy="48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Read and Write in C and Assembler  Intelx86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 version: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 = </a:t>
            </a:r>
            <a:r>
              <a:rPr lang="en-US" dirty="0" err="1">
                <a:solidFill>
                  <a:srgbClr val="002060"/>
                </a:solidFill>
              </a:rPr>
              <a:t>getchar</a:t>
            </a:r>
            <a:r>
              <a:rPr lang="en-US" dirty="0">
                <a:solidFill>
                  <a:srgbClr val="002060"/>
                </a:solidFill>
              </a:rPr>
              <a:t>() ;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putchar</a:t>
            </a:r>
            <a:r>
              <a:rPr lang="en-US" dirty="0">
                <a:solidFill>
                  <a:srgbClr val="002060"/>
                </a:solidFill>
              </a:rPr>
              <a:t>( c ) ;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C00000"/>
                </a:solidFill>
              </a:rPr>
              <a:t>8086 version: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ah, 1h	 ; </a:t>
            </a:r>
            <a:r>
              <a:rPr lang="en-US" dirty="0">
                <a:solidFill>
                  <a:srgbClr val="00B050"/>
                </a:solidFill>
              </a:rPr>
              <a:t>keyboard input subprogram</a:t>
            </a:r>
          </a:p>
          <a:p>
            <a:pPr lvl="1"/>
            <a:r>
              <a:rPr lang="en-US" dirty="0"/>
              <a:t>int 21h 		; </a:t>
            </a:r>
            <a:r>
              <a:rPr lang="en-US" dirty="0">
                <a:solidFill>
                  <a:srgbClr val="00B050"/>
                </a:solidFill>
              </a:rPr>
              <a:t>read character into </a:t>
            </a:r>
            <a:r>
              <a:rPr lang="en-US" dirty="0">
                <a:solidFill>
                  <a:schemeClr val="accent1"/>
                </a:solidFill>
              </a:rPr>
              <a:t>al</a:t>
            </a: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err="1"/>
              <a:t>mov</a:t>
            </a:r>
            <a:r>
              <a:rPr lang="en-US" dirty="0"/>
              <a:t> dl, al 	; </a:t>
            </a:r>
            <a:r>
              <a:rPr lang="en-US" dirty="0">
                <a:solidFill>
                  <a:srgbClr val="00B050"/>
                </a:solidFill>
              </a:rPr>
              <a:t>copy character to </a:t>
            </a:r>
            <a:r>
              <a:rPr lang="en-US" dirty="0">
                <a:solidFill>
                  <a:schemeClr val="accent1"/>
                </a:solidFill>
              </a:rPr>
              <a:t>dl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ah, 2h 	; </a:t>
            </a:r>
            <a:r>
              <a:rPr lang="en-US" dirty="0">
                <a:solidFill>
                  <a:srgbClr val="00B050"/>
                </a:solidFill>
              </a:rPr>
              <a:t>character output subprogram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21h 		</a:t>
            </a:r>
            <a:r>
              <a:rPr lang="en-US" dirty="0">
                <a:solidFill>
                  <a:srgbClr val="00B050"/>
                </a:solidFill>
              </a:rPr>
              <a:t>; display character in </a:t>
            </a:r>
            <a:r>
              <a:rPr lang="en-US" dirty="0">
                <a:solidFill>
                  <a:schemeClr val="accent1"/>
                </a:solidFill>
              </a:rPr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74903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prog2.asm: read a character and display 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.</a:t>
            </a:r>
            <a:r>
              <a:rPr lang="en-US" dirty="0"/>
              <a:t>model small</a:t>
            </a:r>
          </a:p>
          <a:p>
            <a:pPr lvl="1"/>
            <a:r>
              <a:rPr lang="en-US" dirty="0"/>
              <a:t>.stack 100h</a:t>
            </a:r>
          </a:p>
          <a:p>
            <a:pPr lvl="1"/>
            <a:r>
              <a:rPr lang="en-US" dirty="0"/>
              <a:t>.code</a:t>
            </a:r>
          </a:p>
          <a:p>
            <a:pPr lvl="1"/>
            <a:r>
              <a:rPr lang="en-US" dirty="0"/>
              <a:t>start: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mov</a:t>
            </a:r>
            <a:r>
              <a:rPr lang="en-US" dirty="0">
                <a:solidFill>
                  <a:srgbClr val="C00000"/>
                </a:solidFill>
              </a:rPr>
              <a:t> ah, 1h ; keyboard input subprogram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int</a:t>
            </a:r>
            <a:r>
              <a:rPr lang="en-US" dirty="0">
                <a:solidFill>
                  <a:srgbClr val="C00000"/>
                </a:solidFill>
              </a:rPr>
              <a:t> 21h ; read character into al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mov</a:t>
            </a:r>
            <a:r>
              <a:rPr lang="en-US" dirty="0">
                <a:solidFill>
                  <a:srgbClr val="C00000"/>
                </a:solidFill>
              </a:rPr>
              <a:t> dl, al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mov</a:t>
            </a:r>
            <a:r>
              <a:rPr lang="en-US" dirty="0">
                <a:solidFill>
                  <a:srgbClr val="C00000"/>
                </a:solidFill>
              </a:rPr>
              <a:t> ah, 2h ; display subprogram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int</a:t>
            </a:r>
            <a:r>
              <a:rPr lang="en-US" dirty="0">
                <a:solidFill>
                  <a:srgbClr val="C00000"/>
                </a:solidFill>
              </a:rPr>
              <a:t> 21h ; display character in dl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ax, 4c00h ; return to </a:t>
            </a:r>
            <a:r>
              <a:rPr lang="en-US" dirty="0" err="1"/>
              <a:t>ms-dos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21h</a:t>
            </a:r>
          </a:p>
          <a:p>
            <a:pPr lvl="1"/>
            <a:r>
              <a:rPr lang="en-US" dirty="0"/>
              <a:t>end start</a:t>
            </a:r>
          </a:p>
          <a:p>
            <a:r>
              <a:rPr lang="en-US" dirty="0">
                <a:solidFill>
                  <a:srgbClr val="002060"/>
                </a:solidFill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8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More on Function/Procedure</a:t>
            </a:r>
          </a:p>
        </p:txBody>
      </p:sp>
      <p:sp>
        <p:nvSpPr>
          <p:cNvPr id="36868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176169" y="1839098"/>
            <a:ext cx="8817359" cy="4495800"/>
          </a:xfrm>
        </p:spPr>
        <p:txBody>
          <a:bodyPr>
            <a:normAutofit/>
          </a:bodyPr>
          <a:lstStyle/>
          <a:p>
            <a:pPr marL="533400" indent="-533400"/>
            <a:r>
              <a:rPr lang="en-US" altLang="en-US" sz="3600" dirty="0"/>
              <a:t>Translated into a segmented of assembly language consists of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en-US" altLang="en-US" sz="3200" dirty="0">
                <a:solidFill>
                  <a:schemeClr val="accent2">
                    <a:lumMod val="75000"/>
                  </a:schemeClr>
                </a:solidFill>
              </a:rPr>
              <a:t>Boilerplate</a:t>
            </a:r>
          </a:p>
          <a:p>
            <a:pPr lvl="3"/>
            <a:r>
              <a:rPr lang="en-US" altLang="en-US" sz="3000" dirty="0">
                <a:solidFill>
                  <a:srgbClr val="0070C0"/>
                </a:solidFill>
              </a:rPr>
              <a:t>Entry sequence instructions (prologue)</a:t>
            </a:r>
          </a:p>
          <a:p>
            <a:pPr lvl="3"/>
            <a:r>
              <a:rPr lang="en-US" altLang="en-US" sz="3000" dirty="0">
                <a:solidFill>
                  <a:srgbClr val="0070C0"/>
                </a:solidFill>
              </a:rPr>
              <a:t>Body</a:t>
            </a:r>
          </a:p>
          <a:p>
            <a:pPr lvl="3"/>
            <a:r>
              <a:rPr lang="en-US" altLang="en-US" sz="3000" dirty="0">
                <a:solidFill>
                  <a:srgbClr val="0070C0"/>
                </a:solidFill>
              </a:rPr>
              <a:t>Exit sequence  instructions (epilogue</a:t>
            </a:r>
            <a:r>
              <a:rPr lang="en-US" altLang="en-US" sz="3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en-US" altLang="en-US" sz="3200" dirty="0">
                <a:solidFill>
                  <a:schemeClr val="accent2">
                    <a:lumMod val="75000"/>
                  </a:schemeClr>
                </a:solidFill>
              </a:rPr>
              <a:t>Assembly codes to initialize data and announce the end of a function</a:t>
            </a:r>
          </a:p>
        </p:txBody>
      </p:sp>
    </p:spTree>
    <p:extLst>
      <p:ext uri="{BB962C8B-B14F-4D97-AF65-F5344CB8AC3E}">
        <p14:creationId xmlns:p14="http://schemas.microsoft.com/office/powerpoint/2010/main" val="98282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5D1BFA-C018-4EBD-A732-64C6EFA5BCF0}" type="slidenum">
              <a:rPr lang="en-US" altLang="en-US">
                <a:solidFill>
                  <a:schemeClr val="tx2"/>
                </a:solidFill>
              </a:rPr>
              <a:pPr/>
              <a:t>47</a:t>
            </a:fld>
            <a:endParaRPr lang="en-US" altLang="en-US">
              <a:solidFill>
                <a:schemeClr val="tx2"/>
              </a:solidFill>
            </a:endParaRP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457200"/>
            <a:ext cx="63150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-1" y="0"/>
            <a:ext cx="6672649" cy="3698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dirty="0">
                <a:latin typeface="Arial" charset="0"/>
              </a:rPr>
              <a:t>Generated Assembler Language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62897" y="2057400"/>
            <a:ext cx="0" cy="76200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676400" y="4495800"/>
            <a:ext cx="0" cy="7620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2400" y="1600200"/>
            <a:ext cx="1524000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 Prologue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4419600"/>
            <a:ext cx="15240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 Epilogue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57600" y="2667000"/>
            <a:ext cx="1371600" cy="76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05400" y="2514600"/>
            <a:ext cx="3581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</a:rPr>
              <a:t>base </a:t>
            </a:r>
            <a:r>
              <a:rPr lang="en-US" sz="1600" b="1" dirty="0" err="1">
                <a:solidFill>
                  <a:srgbClr val="FF0000"/>
                </a:solidFill>
              </a:rPr>
              <a:t>ptr</a:t>
            </a:r>
            <a:r>
              <a:rPr lang="en-US" sz="1600" b="1" dirty="0">
                <a:solidFill>
                  <a:srgbClr val="FF0000"/>
                </a:solidFill>
              </a:rPr>
              <a:t> points to the top of the stack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28236" y="4191000"/>
            <a:ext cx="385942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the top of the stack (sp) resets to points to old sp</a:t>
            </a:r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 flipV="1">
            <a:off x="3657600" y="4343400"/>
            <a:ext cx="870636" cy="152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40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The Prologue</a:t>
            </a:r>
          </a:p>
        </p:txBody>
      </p:sp>
      <p:sp>
        <p:nvSpPr>
          <p:cNvPr id="34820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76200" y="1950151"/>
            <a:ext cx="9067800" cy="4495800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3600" dirty="0"/>
              <a:t>The Prologue contains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>
                <a:solidFill>
                  <a:srgbClr val="C00000"/>
                </a:solidFill>
              </a:rPr>
              <a:t>Pseudo-instructions to declare the beginning of a function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>
                <a:solidFill>
                  <a:srgbClr val="C00000"/>
                </a:solidFill>
              </a:rPr>
              <a:t>A label definitions for the function  name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>
                <a:solidFill>
                  <a:srgbClr val="C00000"/>
                </a:solidFill>
              </a:rPr>
              <a:t>An instruction to set the SP (to allocate a new frame)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>
                <a:solidFill>
                  <a:srgbClr val="C00000"/>
                </a:solidFill>
              </a:rPr>
              <a:t>Instructions to save “escaping” arguments into the frame, and to move non-escaping arguments into fresh temporary registers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>
                <a:solidFill>
                  <a:srgbClr val="C00000"/>
                </a:solidFill>
              </a:rPr>
              <a:t>Store instructions to save any </a:t>
            </a:r>
            <a:r>
              <a:rPr lang="en-US" sz="2800" dirty="0" err="1">
                <a:solidFill>
                  <a:srgbClr val="C00000"/>
                </a:solidFill>
              </a:rPr>
              <a:t>callee</a:t>
            </a:r>
            <a:r>
              <a:rPr lang="en-US" sz="2800" dirty="0">
                <a:solidFill>
                  <a:srgbClr val="C00000"/>
                </a:solidFill>
              </a:rPr>
              <a:t>-saved registers including the return address register ,which has been used within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9892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580325"/>
          </a:xfrm>
          <a:solidFill>
            <a:srgbClr val="009A44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4800" b="1" dirty="0">
                <a:solidFill>
                  <a:schemeClr val="bg1"/>
                </a:solidFill>
              </a:rPr>
              <a:t>The Epilogue</a:t>
            </a:r>
          </a:p>
        </p:txBody>
      </p:sp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fld id="{C94AB78C-BAB0-4A57-B519-001EA6D9911F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49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92597" y="1580325"/>
            <a:ext cx="8958805" cy="453072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The epilogue comes after the body contains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an instruction to move the return value (i.e., result of function call) to the designated register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restore the </a:t>
            </a:r>
            <a:r>
              <a:rPr lang="en-US" altLang="en-US" sz="2800" b="1" dirty="0" err="1">
                <a:solidFill>
                  <a:srgbClr val="C00000"/>
                </a:solidFill>
              </a:rPr>
              <a:t>callee</a:t>
            </a:r>
            <a:r>
              <a:rPr lang="en-US" altLang="en-US" sz="2800" b="1" dirty="0">
                <a:solidFill>
                  <a:srgbClr val="C00000"/>
                </a:solidFill>
              </a:rPr>
              <a:t>-save</a:t>
            </a:r>
            <a:r>
              <a:rPr lang="en-US" altLang="en-US" sz="2800" dirty="0">
                <a:solidFill>
                  <a:srgbClr val="C00000"/>
                </a:solidFill>
              </a:rPr>
              <a:t> registers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reset the SP (deallocate the frame)</a:t>
            </a:r>
          </a:p>
          <a:p>
            <a:pPr lvl="2" eaLnBrk="1" hangingPunct="1"/>
            <a:r>
              <a:rPr lang="en-US" altLang="en-US" sz="2400" dirty="0">
                <a:solidFill>
                  <a:srgbClr val="0070C0"/>
                </a:solidFill>
              </a:rPr>
              <a:t>Move Return, BODY  (i.e., puts the result of body in the return)</a:t>
            </a:r>
          </a:p>
          <a:p>
            <a:pPr lvl="2" eaLnBrk="1" hangingPunct="1"/>
            <a:r>
              <a:rPr lang="en-US" altLang="en-US" sz="2400" dirty="0">
                <a:solidFill>
                  <a:srgbClr val="0070C0"/>
                </a:solidFill>
              </a:rPr>
              <a:t>A return instruction (i.e., JUMP to the return address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800" dirty="0">
                <a:solidFill>
                  <a:srgbClr val="C00000"/>
                </a:solidFill>
              </a:rPr>
              <a:t>pseudo-instructions, as needed, to declare the end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72033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CG: Target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51" y="1886115"/>
            <a:ext cx="8824839" cy="4222657"/>
          </a:xfrm>
        </p:spPr>
        <p:txBody>
          <a:bodyPr>
            <a:noAutofit/>
          </a:bodyPr>
          <a:lstStyle/>
          <a:p>
            <a:r>
              <a:rPr lang="en-US" dirty="0"/>
              <a:t>The most common target-machine architectures are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RICS (reduced instruction sat computer)</a:t>
            </a:r>
          </a:p>
          <a:p>
            <a:pPr lvl="2"/>
            <a:r>
              <a:rPr lang="en-US" sz="2400" dirty="0">
                <a:solidFill>
                  <a:srgbClr val="0070C0"/>
                </a:solidFill>
              </a:rPr>
              <a:t>Uses </a:t>
            </a:r>
            <a:r>
              <a:rPr lang="en-US" sz="2400" b="1" dirty="0">
                <a:solidFill>
                  <a:srgbClr val="0070C0"/>
                </a:solidFill>
              </a:rPr>
              <a:t>many </a:t>
            </a:r>
            <a:r>
              <a:rPr lang="en-US" sz="2400" dirty="0">
                <a:solidFill>
                  <a:srgbClr val="0070C0"/>
                </a:solidFill>
              </a:rPr>
              <a:t>registers, 3-address instructions, simple addressing modes, simple instruction-set</a:t>
            </a:r>
          </a:p>
          <a:p>
            <a:pPr lvl="2"/>
            <a:r>
              <a:rPr lang="en-US" sz="2400" dirty="0">
                <a:solidFill>
                  <a:srgbClr val="0070C0"/>
                </a:solidFill>
              </a:rPr>
              <a:t>E.g., MIPS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CISC (complex instruction set computer)</a:t>
            </a:r>
          </a:p>
          <a:p>
            <a:pPr lvl="2"/>
            <a:r>
              <a:rPr lang="en-US" sz="2400" dirty="0">
                <a:solidFill>
                  <a:srgbClr val="0070C0"/>
                </a:solidFill>
              </a:rPr>
              <a:t>Uses </a:t>
            </a:r>
            <a:r>
              <a:rPr lang="en-US" sz="2400" b="1" dirty="0">
                <a:solidFill>
                  <a:srgbClr val="0070C0"/>
                </a:solidFill>
              </a:rPr>
              <a:t>few</a:t>
            </a:r>
            <a:r>
              <a:rPr lang="en-US" sz="2400" dirty="0">
                <a:solidFill>
                  <a:srgbClr val="0070C0"/>
                </a:solidFill>
              </a:rPr>
              <a:t> registers, 2-address instructions, many addressing modes, several register classes, variable-length instructions, etc.</a:t>
            </a:r>
          </a:p>
          <a:p>
            <a:pPr lvl="2"/>
            <a:r>
              <a:rPr lang="en-US" sz="2400" dirty="0">
                <a:solidFill>
                  <a:srgbClr val="0070C0"/>
                </a:solidFill>
              </a:rPr>
              <a:t>IBM-370 Series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Stack-Based Architecture</a:t>
            </a:r>
          </a:p>
          <a:p>
            <a:pPr lvl="2"/>
            <a:r>
              <a:rPr lang="en-US" sz="2400" dirty="0">
                <a:solidFill>
                  <a:srgbClr val="0070C0"/>
                </a:solidFill>
              </a:rPr>
              <a:t>Uses push/pop operations and operands pushed on stack</a:t>
            </a:r>
          </a:p>
        </p:txBody>
      </p:sp>
    </p:spTree>
    <p:extLst>
      <p:ext uri="{BB962C8B-B14F-4D97-AF65-F5344CB8AC3E}">
        <p14:creationId xmlns:p14="http://schemas.microsoft.com/office/powerpoint/2010/main" val="94720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43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122082"/>
              </p:ext>
            </p:extLst>
          </p:nvPr>
        </p:nvGraphicFramePr>
        <p:xfrm>
          <a:off x="-23149" y="0"/>
          <a:ext cx="8801492" cy="7283087"/>
        </p:xfrm>
        <a:graphic>
          <a:graphicData uri="http://schemas.openxmlformats.org/drawingml/2006/table">
            <a:tbl>
              <a:tblPr/>
              <a:tblGrid>
                <a:gridCol w="3158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8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Phase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Output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Sample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Programmer (source code producer)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Source 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ＭＳ Ｐゴシック" panose="020B0600070205080204" pitchFamily="34" charset="-128"/>
                        </a:rPr>
                        <a:t>Position = initial + rate * 60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9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Scanner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(performs 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lexical analysis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Token 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ＭＳ Ｐゴシック" panose="020B0600070205080204" pitchFamily="34" charset="-128"/>
                        </a:rPr>
                        <a:t>&lt;id,1&gt; 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ＭＳ Ｐゴシック" panose="020B0600070205080204" pitchFamily="34" charset="-128"/>
                          <a:sym typeface="Wingdings" panose="05000000000000000000" pitchFamily="2" charset="2"/>
                        </a:rPr>
                        <a:t>&lt;=&gt; &lt;id, 2&gt; &lt;+&gt; &lt;id, 3&gt; &lt;*&gt; &lt;60&gt;</a:t>
                      </a:r>
                      <a:b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ＭＳ Ｐゴシック" panose="020B0600070205080204" pitchFamily="34" charset="-128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And 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symbol table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with names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9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Parser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(performs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syntax analysis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based on the grammar of the programming language)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Parse tree or abstract syntax tree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ＭＳ Ｐゴシック" panose="020B0600070205080204" pitchFamily="34" charset="-128"/>
                        </a:rPr>
                        <a:t>  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Semantic analyzer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 (type checking,  etc)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Annotated parse tree or abstract syntax tree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7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Intermediate code generator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Three-address code, quads, etc.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6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Optimizer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Three-address code, quads, etc.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Code generator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ＭＳ Ｐゴシック" panose="020B0600070205080204" pitchFamily="34" charset="-128"/>
                        </a:rPr>
                        <a:t>Assembly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621" name="Slide Number Placeholder 4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E2EA2A5-8BA9-4B00-815D-EC367651D6BC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73" y="2437933"/>
            <a:ext cx="2057400" cy="954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73" y="3527918"/>
            <a:ext cx="2493860" cy="769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03" y="4420067"/>
            <a:ext cx="25146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973" y="5323856"/>
            <a:ext cx="2590800" cy="701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801" y="6105879"/>
            <a:ext cx="2583386" cy="7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Approach to Code Generations</a:t>
            </a:r>
          </a:p>
        </p:txBody>
      </p:sp>
      <p:sp>
        <p:nvSpPr>
          <p:cNvPr id="717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99475" y="6354762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fld id="{E1DC5B19-8ABE-49BC-8397-D439545F6179}" type="slidenum">
              <a:rPr lang="en-US" altLang="en-US" sz="12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6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43218" y="1808140"/>
            <a:ext cx="8153400" cy="449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Two possible approaches</a:t>
            </a:r>
          </a:p>
          <a:p>
            <a:pPr lvl="1" eaLnBrk="1" hangingPunct="1"/>
            <a:r>
              <a:rPr lang="en-US" altLang="en-US" sz="3200" dirty="0">
                <a:solidFill>
                  <a:srgbClr val="C00000"/>
                </a:solidFill>
              </a:rPr>
              <a:t>Formal Methods and Compiler (e.g., using Theorem prover)</a:t>
            </a:r>
          </a:p>
          <a:p>
            <a:pPr lvl="1" eaLnBrk="1" hangingPunct="1"/>
            <a:r>
              <a:rPr lang="en-US" altLang="en-US" sz="3200" dirty="0">
                <a:solidFill>
                  <a:srgbClr val="C00000"/>
                </a:solidFill>
              </a:rPr>
              <a:t>Syntax-Directed Code Generation (SDCG)</a:t>
            </a:r>
          </a:p>
        </p:txBody>
      </p:sp>
    </p:spTree>
    <p:extLst>
      <p:ext uri="{BB962C8B-B14F-4D97-AF65-F5344CB8AC3E}">
        <p14:creationId xmlns:p14="http://schemas.microsoft.com/office/powerpoint/2010/main" val="66943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Formal Method driven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7889" y="1764957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Theorem Prover approach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Describes the object code using Attribute Grammar</a:t>
            </a:r>
          </a:p>
          <a:p>
            <a:pPr lvl="1"/>
            <a:r>
              <a:rPr lang="en-US" altLang="en-US" sz="3200" dirty="0">
                <a:solidFill>
                  <a:srgbClr val="C00000"/>
                </a:solidFill>
              </a:rPr>
              <a:t>Use a Theorem- prover program to produce the correct translator to map the source program into object code</a:t>
            </a:r>
          </a:p>
          <a:p>
            <a:pPr eaLnBrk="1" hangingPunct="1"/>
            <a:r>
              <a:rPr lang="en-US" altLang="en-US" sz="3600" dirty="0"/>
              <a:t>Not very successful!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196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4425-93FB-4E42-B7F6-A725527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 of CG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CB1B7A-6769-BD4B-9C1A-C3323E534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42" y="1883751"/>
            <a:ext cx="78867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310D-AFAD-7948-AEC5-D1E9A3A1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C2061B-FF09-9047-8D83-27AA80238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05" y="1993948"/>
            <a:ext cx="7886700" cy="39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UNDAerospace.pptx" id="{F7118328-E834-46A0-83EC-F744BFE60237}" vid="{D2773446-F50F-4EEB-A44E-9265065B0F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1534</Words>
  <Application>Microsoft Macintosh PowerPoint</Application>
  <PresentationFormat>On-screen Show (4:3)</PresentationFormat>
  <Paragraphs>266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Franklin Gothic Book</vt:lpstr>
      <vt:lpstr>Helvetica</vt:lpstr>
      <vt:lpstr>Times</vt:lpstr>
      <vt:lpstr>Times New Roman</vt:lpstr>
      <vt:lpstr>Wingdings</vt:lpstr>
      <vt:lpstr>Wingdings 2</vt:lpstr>
      <vt:lpstr>Wingdings 3</vt:lpstr>
      <vt:lpstr>Office Theme</vt:lpstr>
      <vt:lpstr>Csci465:  Principals of Translations Chapter 8: Code Generation</vt:lpstr>
      <vt:lpstr>Objectives</vt:lpstr>
      <vt:lpstr>PowerPoint Presentation</vt:lpstr>
      <vt:lpstr>Input to code generators (CG) </vt:lpstr>
      <vt:lpstr>Output of CG: Target Code</vt:lpstr>
      <vt:lpstr>Approach to Code Generations</vt:lpstr>
      <vt:lpstr>Formal Method driven</vt:lpstr>
      <vt:lpstr>Main Tasks of CG</vt:lpstr>
      <vt:lpstr>Instruction Selection</vt:lpstr>
      <vt:lpstr>Register Selection</vt:lpstr>
      <vt:lpstr>Evaluation Order</vt:lpstr>
      <vt:lpstr>Simple Machine Instructions</vt:lpstr>
      <vt:lpstr>Simple Target Machine: Addressing Modes</vt:lpstr>
      <vt:lpstr>Execution Cost</vt:lpstr>
      <vt:lpstr>Some examples of machine codes</vt:lpstr>
      <vt:lpstr>Generating code for handling the stack</vt:lpstr>
      <vt:lpstr>More on stack</vt:lpstr>
      <vt:lpstr>Basic Block and Graph of 3-AC</vt:lpstr>
      <vt:lpstr>Basic Block</vt:lpstr>
      <vt:lpstr>PowerPoint Presentation</vt:lpstr>
      <vt:lpstr>PowerPoint Presentation</vt:lpstr>
      <vt:lpstr>Graph</vt:lpstr>
      <vt:lpstr>Syntax Directed Code Generation</vt:lpstr>
      <vt:lpstr>Syntax-Directed Code Generation</vt:lpstr>
      <vt:lpstr>Code Generation: Preview</vt:lpstr>
      <vt:lpstr>Important issues in designing the code generation (CG)</vt:lpstr>
      <vt:lpstr>Approach to CG: Syntax-Directed Code generation</vt:lpstr>
      <vt:lpstr>Using Stack Machine and SDD</vt:lpstr>
      <vt:lpstr>Stack: Organization</vt:lpstr>
      <vt:lpstr>Advantages of Stack</vt:lpstr>
      <vt:lpstr>Hypothetical Machine: ITTY BITTY Stack Machine (IBSM)</vt:lpstr>
      <vt:lpstr>PowerPoint Presentation</vt:lpstr>
      <vt:lpstr>Stack Machine Expression Evaluation</vt:lpstr>
      <vt:lpstr>PowerPoint Presentation</vt:lpstr>
      <vt:lpstr>PowerPoint Presentation</vt:lpstr>
      <vt:lpstr>Simple Code Generator</vt:lpstr>
      <vt:lpstr>Stacks evaluation</vt:lpstr>
      <vt:lpstr>PowerPoint Presentation</vt:lpstr>
      <vt:lpstr>Example  a:= b</vt:lpstr>
      <vt:lpstr>PowerPoint Presentation</vt:lpstr>
      <vt:lpstr>Summary of Translation process</vt:lpstr>
      <vt:lpstr>Translation process</vt:lpstr>
      <vt:lpstr>About Assembler: 80X86 Quick Review</vt:lpstr>
      <vt:lpstr>Example: Read and Write in C and Assembler  Intelx86</vt:lpstr>
      <vt:lpstr>Complete Program</vt:lpstr>
      <vt:lpstr>More on Function/Procedure</vt:lpstr>
      <vt:lpstr>PowerPoint Presentation</vt:lpstr>
      <vt:lpstr>The Prologue</vt:lpstr>
      <vt:lpstr>The Epilogue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Csci465:  Principals of Translations Chapter 8: Code Generation</dc:title>
  <dc:creator>Reza, Hassan</dc:creator>
  <cp:lastModifiedBy>Reza, Hassan</cp:lastModifiedBy>
  <cp:revision>5</cp:revision>
  <dcterms:created xsi:type="dcterms:W3CDTF">2020-11-24T04:40:29Z</dcterms:created>
  <dcterms:modified xsi:type="dcterms:W3CDTF">2020-11-24T05:22:47Z</dcterms:modified>
</cp:coreProperties>
</file>